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85" r:id="rId9"/>
    <p:sldId id="286" r:id="rId10"/>
    <p:sldId id="287" r:id="rId11"/>
    <p:sldId id="288" r:id="rId12"/>
    <p:sldId id="270" r:id="rId13"/>
    <p:sldId id="266" r:id="rId14"/>
    <p:sldId id="267" r:id="rId15"/>
    <p:sldId id="282" r:id="rId16"/>
    <p:sldId id="283" r:id="rId17"/>
    <p:sldId id="28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BFF"/>
    <a:srgbClr val="588911"/>
    <a:srgbClr val="FF6699"/>
    <a:srgbClr val="F94DED"/>
    <a:srgbClr val="BF47AC"/>
    <a:srgbClr val="B837C5"/>
    <a:srgbClr val="90CD63"/>
    <a:srgbClr val="FF33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D8D67-3755-4D93-A76C-86B6CABEADE8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824A4-C3D9-4598-9062-E5A9C7AE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9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6D5BC-7516-4951-85D1-3929C571B1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6D5BC-7516-4951-85D1-3929C571B1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6D5BC-7516-4951-85D1-3929C571B1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7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88A4-4AEE-4808-BC2F-B995D22E84FD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AA30-51E8-4D59-96F7-E56416F8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9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88A4-4AEE-4808-BC2F-B995D22E84FD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AA30-51E8-4D59-96F7-E56416F8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5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88A4-4AEE-4808-BC2F-B995D22E84FD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AA30-51E8-4D59-96F7-E56416F8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6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88A4-4AEE-4808-BC2F-B995D22E84FD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AA30-51E8-4D59-96F7-E56416F8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1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88A4-4AEE-4808-BC2F-B995D22E84FD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AA30-51E8-4D59-96F7-E56416F8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88A4-4AEE-4808-BC2F-B995D22E84FD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AA30-51E8-4D59-96F7-E56416F8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6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88A4-4AEE-4808-BC2F-B995D22E84FD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AA30-51E8-4D59-96F7-E56416F8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8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88A4-4AEE-4808-BC2F-B995D22E84FD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AA30-51E8-4D59-96F7-E56416F8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2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88A4-4AEE-4808-BC2F-B995D22E84FD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AA30-51E8-4D59-96F7-E56416F8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7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88A4-4AEE-4808-BC2F-B995D22E84FD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AA30-51E8-4D59-96F7-E56416F8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88A4-4AEE-4808-BC2F-B995D22E84FD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AA30-51E8-4D59-96F7-E56416F8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5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488A4-4AEE-4808-BC2F-B995D22E84FD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622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7AA30-51E8-4D59-96F7-E56416F8C2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BA3734-E61B-4611-AB21-1C90952D9576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AF3C4-765A-43C5-BA41-6E2D36D70B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r="29037" b="6148"/>
          <a:stretch/>
        </p:blipFill>
        <p:spPr>
          <a:xfrm>
            <a:off x="-15793" y="4271170"/>
            <a:ext cx="838200" cy="20113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r="29037" b="6148"/>
          <a:stretch/>
        </p:blipFill>
        <p:spPr>
          <a:xfrm>
            <a:off x="-58887" y="2389978"/>
            <a:ext cx="838200" cy="20113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r="29037" b="6148"/>
          <a:stretch/>
        </p:blipFill>
        <p:spPr>
          <a:xfrm>
            <a:off x="-125504" y="570196"/>
            <a:ext cx="838200" cy="20113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r="29037" b="6148"/>
          <a:stretch/>
        </p:blipFill>
        <p:spPr>
          <a:xfrm>
            <a:off x="11631844" y="4265865"/>
            <a:ext cx="838200" cy="20113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r="29037" b="6148"/>
          <a:stretch/>
        </p:blipFill>
        <p:spPr>
          <a:xfrm>
            <a:off x="11588750" y="2384673"/>
            <a:ext cx="838200" cy="20113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2" r="29037" b="6148"/>
          <a:stretch/>
        </p:blipFill>
        <p:spPr>
          <a:xfrm>
            <a:off x="11522133" y="564891"/>
            <a:ext cx="838200" cy="2011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3" t="69244"/>
          <a:stretch/>
        </p:blipFill>
        <p:spPr>
          <a:xfrm>
            <a:off x="4050" y="6277227"/>
            <a:ext cx="2046287" cy="56832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3" t="69244"/>
          <a:stretch/>
        </p:blipFill>
        <p:spPr>
          <a:xfrm>
            <a:off x="2039940" y="6289675"/>
            <a:ext cx="2046287" cy="56832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3" t="69244"/>
          <a:stretch/>
        </p:blipFill>
        <p:spPr>
          <a:xfrm>
            <a:off x="4075830" y="6289675"/>
            <a:ext cx="2046287" cy="56832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3" t="69244"/>
          <a:stretch/>
        </p:blipFill>
        <p:spPr>
          <a:xfrm>
            <a:off x="6111720" y="6302123"/>
            <a:ext cx="2046287" cy="56832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3" t="69244"/>
          <a:stretch/>
        </p:blipFill>
        <p:spPr>
          <a:xfrm>
            <a:off x="8158007" y="6302123"/>
            <a:ext cx="2046287" cy="56832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3" t="69244"/>
          <a:stretch/>
        </p:blipFill>
        <p:spPr>
          <a:xfrm>
            <a:off x="10193897" y="6314571"/>
            <a:ext cx="2046287" cy="568325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" y="6279357"/>
            <a:ext cx="536493" cy="5754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844" y="6356350"/>
            <a:ext cx="575468" cy="5754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0"/>
          <a:stretch/>
        </p:blipFill>
        <p:spPr>
          <a:xfrm>
            <a:off x="-15793" y="-2097"/>
            <a:ext cx="3048000" cy="67033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0"/>
          <a:stretch/>
        </p:blipFill>
        <p:spPr>
          <a:xfrm>
            <a:off x="3038512" y="-51773"/>
            <a:ext cx="3048000" cy="67033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0"/>
          <a:stretch/>
        </p:blipFill>
        <p:spPr>
          <a:xfrm>
            <a:off x="6086512" y="-96262"/>
            <a:ext cx="3048000" cy="67033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0"/>
          <a:stretch/>
        </p:blipFill>
        <p:spPr>
          <a:xfrm>
            <a:off x="9134512" y="-133606"/>
            <a:ext cx="3048000" cy="670334"/>
          </a:xfrm>
          <a:prstGeom prst="rect">
            <a:avLst/>
          </a:prstGeom>
        </p:spPr>
      </p:pic>
      <p:pic>
        <p:nvPicPr>
          <p:cNvPr id="26" name="Picture 25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46"/>
            <a:ext cx="612592" cy="582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>
            <a:hlinkClick r:id="" action="ppaction://hlinkshowjump?jump=lastslide"/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844" y="-182528"/>
            <a:ext cx="549903" cy="5499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1032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01009" y="170616"/>
            <a:ext cx="104132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WELCOME</a:t>
            </a:r>
            <a:endParaRPr lang="en-US" sz="24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73" y="2416227"/>
            <a:ext cx="2717462" cy="39335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7"/>
          <a:stretch/>
        </p:blipFill>
        <p:spPr>
          <a:xfrm>
            <a:off x="6036908" y="-143826"/>
            <a:ext cx="6378053" cy="72128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6"/>
          <a:stretch/>
        </p:blipFill>
        <p:spPr>
          <a:xfrm>
            <a:off x="-36347" y="-143826"/>
            <a:ext cx="6073255" cy="721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73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884701" y="1032608"/>
            <a:ext cx="54591" cy="46811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037101" y="1034880"/>
            <a:ext cx="54591" cy="468118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178742" y="1005312"/>
            <a:ext cx="54591" cy="46811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941565" y="833683"/>
            <a:ext cx="195612" cy="18754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93886" y="5716062"/>
            <a:ext cx="195612" cy="18754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2322" y="4564462"/>
            <a:ext cx="4862929" cy="769441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This is a clean shirt.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92944" y="2943498"/>
            <a:ext cx="2485536" cy="1107996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Clean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49994" y="2943498"/>
            <a:ext cx="1904003" cy="1107996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Dirty</a:t>
            </a:r>
            <a:endParaRPr lang="en-US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29055" y="4564462"/>
            <a:ext cx="5062723" cy="830997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This is a dirty shirt.</a:t>
            </a:r>
            <a:endParaRPr lang="en-US" sz="48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10" y="576262"/>
            <a:ext cx="2143125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82" y="576262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884701" y="1032608"/>
            <a:ext cx="54591" cy="46811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037101" y="1034880"/>
            <a:ext cx="54591" cy="468118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178742" y="1005312"/>
            <a:ext cx="54591" cy="46811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941565" y="833683"/>
            <a:ext cx="195612" cy="18754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93886" y="5716062"/>
            <a:ext cx="195612" cy="18754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6050" y="4564463"/>
            <a:ext cx="4909624" cy="1569660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The cat is active in the afternoon.</a:t>
            </a:r>
            <a:endParaRPr lang="en-US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92944" y="2943498"/>
            <a:ext cx="2485536" cy="1107996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Active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49994" y="2943498"/>
            <a:ext cx="1904003" cy="1107996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Lazy</a:t>
            </a:r>
            <a:endParaRPr lang="en-US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90925" y="4564463"/>
            <a:ext cx="4809505" cy="1569660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The cat is lazy in the morning.</a:t>
            </a:r>
            <a:endParaRPr lang="en-US" sz="48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5" y="618979"/>
            <a:ext cx="3573193" cy="20616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618979"/>
            <a:ext cx="3657600" cy="20616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832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2-Point Star 9"/>
          <p:cNvSpPr/>
          <p:nvPr/>
        </p:nvSpPr>
        <p:spPr>
          <a:xfrm>
            <a:off x="3123029" y="773724"/>
            <a:ext cx="5795890" cy="5345722"/>
          </a:xfrm>
          <a:prstGeom prst="star12">
            <a:avLst/>
          </a:prstGeom>
          <a:solidFill>
            <a:srgbClr val="90CD63"/>
          </a:solidFill>
          <a:ln>
            <a:solidFill>
              <a:srgbClr val="90CD63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96749" y="1463040"/>
            <a:ext cx="4290648" cy="3896751"/>
          </a:xfrm>
          <a:prstGeom prst="ellipse">
            <a:avLst/>
          </a:prstGeom>
          <a:solidFill>
            <a:srgbClr val="F94DED"/>
          </a:solidFill>
          <a:scene3d>
            <a:camera prst="orthographicFront"/>
            <a:lightRig rig="threePt" dir="t"/>
          </a:scene3d>
          <a:sp3d>
            <a:bevelT w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Practice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1465" y="669891"/>
            <a:ext cx="3189531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66FF33"/>
            </a:solidFill>
          </a:ln>
          <a:scene3d>
            <a:camera prst="orthographicFront"/>
            <a:lightRig rig="threePt" dir="t"/>
          </a:scene3d>
          <a:sp3d extrusionH="19050" contourW="12700">
            <a:bevelT w="190500" h="184150" prst="convex"/>
            <a:bevelB w="146050" h="234950"/>
          </a:sp3d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66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20 min.</a:t>
            </a:r>
            <a:endParaRPr lang="en-US" sz="66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538927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73" y="1023883"/>
            <a:ext cx="3802433" cy="4845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3" b="72326"/>
          <a:stretch/>
        </p:blipFill>
        <p:spPr>
          <a:xfrm>
            <a:off x="7429573" y="1448118"/>
            <a:ext cx="3802433" cy="92804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1023583" y="5002230"/>
            <a:ext cx="555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rgbClr val="0000CC"/>
                  </a:solidFill>
                </a:ln>
                <a:solidFill>
                  <a:srgbClr val="FFC000"/>
                </a:solidFill>
              </a:rPr>
              <a:t>Open your book at page 46.</a:t>
            </a:r>
            <a:endParaRPr lang="en-US" sz="3600" dirty="0">
              <a:ln>
                <a:solidFill>
                  <a:srgbClr val="0000CC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736766" y="752084"/>
            <a:ext cx="6018662" cy="2906973"/>
          </a:xfrm>
          <a:prstGeom prst="flowChartAlternateProcess">
            <a:avLst/>
          </a:prstGeom>
          <a:solidFill>
            <a:schemeClr val="accent6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Student’s loud reading</a:t>
            </a:r>
            <a:endParaRPr lang="en-US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73" y="1023883"/>
            <a:ext cx="3802432" cy="48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87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 rot="2102949">
            <a:off x="2792861" y="835632"/>
            <a:ext cx="3195956" cy="230134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94DE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rgbClr val="B837C5"/>
                  </a:solidFill>
                </a:ln>
                <a:solidFill>
                  <a:srgbClr val="BF47AC"/>
                </a:solidFill>
              </a:rPr>
              <a:t>Quick</a:t>
            </a:r>
            <a:endParaRPr lang="en-US" sz="4400" b="1" dirty="0">
              <a:ln>
                <a:solidFill>
                  <a:srgbClr val="B837C5"/>
                </a:solidFill>
              </a:ln>
              <a:solidFill>
                <a:srgbClr val="BF47AC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 rot="1874761">
            <a:off x="8291070" y="835632"/>
            <a:ext cx="3195956" cy="230134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94DE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>
                  <a:solidFill>
                    <a:srgbClr val="B837C5"/>
                  </a:solidFill>
                </a:ln>
                <a:solidFill>
                  <a:srgbClr val="BF47AC"/>
                </a:solidFill>
              </a:rPr>
              <a:t>Slow</a:t>
            </a:r>
            <a:endParaRPr lang="en-US" sz="4400" b="1" dirty="0">
              <a:ln>
                <a:solidFill>
                  <a:srgbClr val="B837C5"/>
                </a:solidFill>
              </a:ln>
              <a:solidFill>
                <a:srgbClr val="BF47A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8" t="16946" r="31140" b="5675"/>
          <a:stretch/>
        </p:blipFill>
        <p:spPr>
          <a:xfrm>
            <a:off x="6711539" y="3007320"/>
            <a:ext cx="1784441" cy="3055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2" t="35282" r="24666" b="56"/>
          <a:stretch/>
        </p:blipFill>
        <p:spPr>
          <a:xfrm>
            <a:off x="1070395" y="2994730"/>
            <a:ext cx="1911956" cy="3068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loud Callout 7"/>
          <p:cNvSpPr/>
          <p:nvPr/>
        </p:nvSpPr>
        <p:spPr>
          <a:xfrm rot="2102949">
            <a:off x="2862145" y="869141"/>
            <a:ext cx="3195956" cy="230134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94DE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>
                  <a:solidFill>
                    <a:srgbClr val="B837C5"/>
                  </a:solidFill>
                </a:ln>
                <a:solidFill>
                  <a:srgbClr val="BF47AC"/>
                </a:solidFill>
              </a:rPr>
              <a:t>Early</a:t>
            </a:r>
            <a:endParaRPr lang="en-US" sz="4400" b="1" dirty="0">
              <a:ln>
                <a:solidFill>
                  <a:srgbClr val="B837C5"/>
                </a:solidFill>
              </a:ln>
              <a:solidFill>
                <a:srgbClr val="BF47AC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 rot="2102949">
            <a:off x="2958830" y="902650"/>
            <a:ext cx="3195956" cy="230134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94DE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>
                  <a:solidFill>
                    <a:srgbClr val="B837C5"/>
                  </a:solidFill>
                </a:ln>
                <a:solidFill>
                  <a:srgbClr val="BF47AC"/>
                </a:solidFill>
              </a:rPr>
              <a:t>Clean</a:t>
            </a:r>
            <a:endParaRPr lang="en-US" sz="4400" b="1" dirty="0">
              <a:ln>
                <a:solidFill>
                  <a:srgbClr val="B837C5"/>
                </a:solidFill>
              </a:ln>
              <a:solidFill>
                <a:srgbClr val="BF47AC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 rot="2102949">
            <a:off x="2940445" y="940880"/>
            <a:ext cx="3398690" cy="230134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94DE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>
                  <a:solidFill>
                    <a:srgbClr val="B837C5"/>
                  </a:solidFill>
                </a:ln>
                <a:solidFill>
                  <a:srgbClr val="BF47AC"/>
                </a:solidFill>
              </a:rPr>
              <a:t>Active</a:t>
            </a:r>
            <a:endParaRPr lang="en-US" sz="4400" b="1" dirty="0">
              <a:ln>
                <a:solidFill>
                  <a:srgbClr val="B837C5"/>
                </a:solidFill>
              </a:ln>
              <a:solidFill>
                <a:srgbClr val="BF47AC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 rot="1874761">
            <a:off x="8310826" y="855614"/>
            <a:ext cx="3195956" cy="230134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94DE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>
                  <a:solidFill>
                    <a:srgbClr val="B837C5"/>
                  </a:solidFill>
                </a:ln>
                <a:solidFill>
                  <a:srgbClr val="BF47AC"/>
                </a:solidFill>
              </a:rPr>
              <a:t>Late</a:t>
            </a:r>
            <a:endParaRPr lang="en-US" sz="4400" b="1" dirty="0">
              <a:ln>
                <a:solidFill>
                  <a:srgbClr val="B837C5"/>
                </a:solidFill>
              </a:ln>
              <a:solidFill>
                <a:srgbClr val="BF47AC"/>
              </a:solidFill>
            </a:endParaRPr>
          </a:p>
        </p:txBody>
      </p:sp>
      <p:sp>
        <p:nvSpPr>
          <p:cNvPr id="17" name="Cloud Callout 16"/>
          <p:cNvSpPr/>
          <p:nvPr/>
        </p:nvSpPr>
        <p:spPr>
          <a:xfrm rot="1874761">
            <a:off x="8214932" y="1046130"/>
            <a:ext cx="3195956" cy="230134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94DE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>
                  <a:solidFill>
                    <a:srgbClr val="B837C5"/>
                  </a:solidFill>
                </a:ln>
                <a:solidFill>
                  <a:srgbClr val="BF47AC"/>
                </a:solidFill>
              </a:rPr>
              <a:t>Dirty</a:t>
            </a:r>
            <a:endParaRPr lang="en-US" sz="4400" b="1" dirty="0">
              <a:ln>
                <a:solidFill>
                  <a:srgbClr val="B837C5"/>
                </a:solidFill>
              </a:ln>
              <a:solidFill>
                <a:srgbClr val="BF47AC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 rot="1874761">
            <a:off x="8330582" y="855615"/>
            <a:ext cx="3195956" cy="230134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94DE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>
                  <a:solidFill>
                    <a:srgbClr val="B837C5"/>
                  </a:solidFill>
                </a:ln>
                <a:solidFill>
                  <a:srgbClr val="BF47AC"/>
                </a:solidFill>
              </a:rPr>
              <a:t>Lazy</a:t>
            </a:r>
            <a:endParaRPr lang="en-US" sz="4400" b="1" dirty="0">
              <a:ln>
                <a:solidFill>
                  <a:srgbClr val="B837C5"/>
                </a:solidFill>
              </a:ln>
              <a:solidFill>
                <a:srgbClr val="BF47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31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3488" y="473022"/>
            <a:ext cx="4278149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66FF33"/>
            </a:solidFill>
          </a:ln>
          <a:scene3d>
            <a:camera prst="orthographicFront"/>
            <a:lightRig rig="threePt" dir="t"/>
          </a:scene3d>
          <a:sp3d extrusionH="19050" contourW="12700">
            <a:bevelT w="190500" h="184150" prst="convex"/>
            <a:bevelB w="146050" h="234950"/>
          </a:sp3d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Matching</a:t>
            </a:r>
            <a:endParaRPr lang="en-US" sz="60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6" name="AutoShape 3"/>
          <p:cNvSpPr>
            <a:spLocks noChangeAspect="1" noChangeArrowheads="1" noTextEdit="1"/>
          </p:cNvSpPr>
          <p:nvPr/>
        </p:nvSpPr>
        <p:spPr bwMode="auto">
          <a:xfrm>
            <a:off x="2012950" y="2678113"/>
            <a:ext cx="81661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057496" y="1996352"/>
            <a:ext cx="3922787" cy="1047681"/>
          </a:xfrm>
          <a:prstGeom prst="rect">
            <a:avLst/>
          </a:prstGeom>
          <a:ln w="38100">
            <a:solidFill>
              <a:srgbClr val="FF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Quick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6086475" y="2678113"/>
            <a:ext cx="0" cy="14954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2012950" y="3055938"/>
            <a:ext cx="8147050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2012950" y="3425826"/>
            <a:ext cx="81470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>
            <a:off x="2019300" y="2678113"/>
            <a:ext cx="0" cy="14954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10153650" y="2679701"/>
            <a:ext cx="0" cy="14938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>
            <a:off x="1492446" y="1952943"/>
            <a:ext cx="81470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2012950" y="4167188"/>
            <a:ext cx="81470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057496" y="3035790"/>
            <a:ext cx="3922787" cy="1047681"/>
          </a:xfrm>
          <a:prstGeom prst="rect">
            <a:avLst/>
          </a:prstGeom>
          <a:ln w="38100">
            <a:solidFill>
              <a:srgbClr val="FF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Early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2057496" y="4064423"/>
            <a:ext cx="3922787" cy="1047681"/>
          </a:xfrm>
          <a:prstGeom prst="rect">
            <a:avLst/>
          </a:prstGeom>
          <a:ln w="38100">
            <a:solidFill>
              <a:srgbClr val="FF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Clean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2051144" y="5122909"/>
            <a:ext cx="3922787" cy="1047681"/>
          </a:xfrm>
          <a:prstGeom prst="rect">
            <a:avLst/>
          </a:prstGeom>
          <a:ln w="38100">
            <a:solidFill>
              <a:srgbClr val="FF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Active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5973932" y="3035791"/>
            <a:ext cx="4067175" cy="1047680"/>
          </a:xfrm>
          <a:prstGeom prst="rect">
            <a:avLst/>
          </a:prstGeom>
          <a:ln w="38100">
            <a:solidFill>
              <a:srgbClr val="FF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Lazy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5973931" y="4064424"/>
            <a:ext cx="4067175" cy="1047680"/>
          </a:xfrm>
          <a:prstGeom prst="rect">
            <a:avLst/>
          </a:prstGeom>
          <a:ln w="38100">
            <a:solidFill>
              <a:srgbClr val="FF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Slow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980283" y="1952944"/>
            <a:ext cx="4067175" cy="1047680"/>
          </a:xfrm>
          <a:prstGeom prst="rect">
            <a:avLst/>
          </a:prstGeom>
          <a:ln w="38100">
            <a:solidFill>
              <a:srgbClr val="FF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Dirty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5967580" y="5122910"/>
            <a:ext cx="4067175" cy="1047680"/>
          </a:xfrm>
          <a:prstGeom prst="rect">
            <a:avLst/>
          </a:prstGeom>
          <a:ln w="38100">
            <a:solidFill>
              <a:srgbClr val="FF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Late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92446" y="719243"/>
            <a:ext cx="1014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I.W.</a:t>
            </a:r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9325806" y="655979"/>
            <a:ext cx="166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 Min.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974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00156 0.3076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53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0026 0.3016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506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00052 -0.3078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530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00052 -0.30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3" grpId="0" animBg="1"/>
      <p:bldP spid="35" grpId="0" animBg="1"/>
      <p:bldP spid="37" grpId="0" animBg="1"/>
      <p:bldP spid="34" grpId="0" animBg="1"/>
      <p:bldP spid="34" grpId="1" animBg="1"/>
      <p:bldP spid="36" grpId="0" animBg="1"/>
      <p:bldP spid="36" grpId="1" animBg="1"/>
      <p:bldP spid="18" grpId="0" animBg="1"/>
      <p:bldP spid="18" grpId="1" animBg="1"/>
      <p:bldP spid="38" grpId="0" animBg="1"/>
      <p:bldP spid="38" grpId="1" animBg="1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9311" y="478971"/>
            <a:ext cx="5974526" cy="139337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freezing" dir="t"/>
          </a:scene3d>
          <a:sp3d prstMaterial="softEdge">
            <a:bevelT w="266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ln w="28575">
                  <a:solidFill>
                    <a:srgbClr val="00FF00"/>
                  </a:solidFill>
                </a:ln>
                <a:solidFill>
                  <a:srgbClr val="0000CC"/>
                </a:solidFill>
              </a:rPr>
              <a:t>  </a:t>
            </a:r>
            <a:r>
              <a:rPr lang="en-US" sz="5400" b="1" dirty="0" smtClean="0">
                <a:ln w="28575">
                  <a:solidFill>
                    <a:srgbClr val="00FF00"/>
                  </a:solidFill>
                </a:ln>
                <a:solidFill>
                  <a:srgbClr val="0000CC"/>
                </a:solidFill>
              </a:rPr>
              <a:t>Making Sentences</a:t>
            </a:r>
            <a:endParaRPr lang="en-US" sz="4800" b="1" dirty="0">
              <a:ln w="28575">
                <a:solidFill>
                  <a:srgbClr val="00FF00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4" name="12-Point Star 3"/>
          <p:cNvSpPr/>
          <p:nvPr/>
        </p:nvSpPr>
        <p:spPr>
          <a:xfrm>
            <a:off x="956605" y="2222695"/>
            <a:ext cx="4360983" cy="4009292"/>
          </a:xfrm>
          <a:prstGeom prst="star12">
            <a:avLst/>
          </a:prstGeom>
          <a:solidFill>
            <a:srgbClr val="90CD63"/>
          </a:solidFill>
          <a:ln>
            <a:solidFill>
              <a:srgbClr val="90CD63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2896" y="2745628"/>
            <a:ext cx="3228399" cy="2922564"/>
          </a:xfrm>
          <a:prstGeom prst="ellipse">
            <a:avLst/>
          </a:prstGeom>
          <a:solidFill>
            <a:srgbClr val="F94DED"/>
          </a:solidFill>
          <a:scene3d>
            <a:camera prst="orthographicFront"/>
            <a:lightRig rig="threePt" dir="t"/>
          </a:scene3d>
          <a:sp3d>
            <a:bevelT w="177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Group work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8" name="12-Point Star 7"/>
          <p:cNvSpPr/>
          <p:nvPr/>
        </p:nvSpPr>
        <p:spPr>
          <a:xfrm>
            <a:off x="6203853" y="1872343"/>
            <a:ext cx="5078437" cy="4669134"/>
          </a:xfrm>
          <a:prstGeom prst="star12">
            <a:avLst/>
          </a:prstGeom>
          <a:solidFill>
            <a:srgbClr val="90CD63"/>
          </a:solidFill>
          <a:ln>
            <a:solidFill>
              <a:srgbClr val="90CD63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2509676"/>
            <a:ext cx="3587262" cy="33944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5452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1674" y="1441449"/>
            <a:ext cx="2039816" cy="920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94DED"/>
                </a:solidFill>
              </a:rPr>
              <a:t>Quick</a:t>
            </a:r>
            <a:endParaRPr lang="en-US" sz="4800" b="1" dirty="0">
              <a:solidFill>
                <a:srgbClr val="F94DED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84746" y="447674"/>
            <a:ext cx="4310581" cy="8443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Sample Ans</a:t>
            </a:r>
            <a:r>
              <a:rPr lang="en-US" sz="3600" b="1" dirty="0">
                <a:solidFill>
                  <a:srgbClr val="7030A0"/>
                </a:solidFill>
              </a:rPr>
              <a:t>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92103" y="3398580"/>
            <a:ext cx="1495868" cy="7033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5 min.</a:t>
            </a:r>
            <a:endParaRPr lang="en-US" sz="3200" dirty="0"/>
          </a:p>
        </p:txBody>
      </p:sp>
      <p:sp>
        <p:nvSpPr>
          <p:cNvPr id="10" name="Right Arrow 9"/>
          <p:cNvSpPr/>
          <p:nvPr/>
        </p:nvSpPr>
        <p:spPr>
          <a:xfrm>
            <a:off x="858131" y="1250139"/>
            <a:ext cx="1758462" cy="1183540"/>
          </a:xfrm>
          <a:prstGeom prst="rightArrow">
            <a:avLst/>
          </a:prstGeom>
          <a:solidFill>
            <a:srgbClr val="ECF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G-A</a:t>
            </a:r>
            <a:endParaRPr lang="en-US" sz="4800" dirty="0"/>
          </a:p>
        </p:txBody>
      </p:sp>
      <p:sp>
        <p:nvSpPr>
          <p:cNvPr id="11" name="Right Arrow 10"/>
          <p:cNvSpPr/>
          <p:nvPr/>
        </p:nvSpPr>
        <p:spPr>
          <a:xfrm>
            <a:off x="837029" y="2528475"/>
            <a:ext cx="1758462" cy="1183540"/>
          </a:xfrm>
          <a:prstGeom prst="rightArrow">
            <a:avLst/>
          </a:prstGeom>
          <a:solidFill>
            <a:srgbClr val="ECF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G-B</a:t>
            </a:r>
            <a:endParaRPr lang="en-US" sz="4800" dirty="0"/>
          </a:p>
        </p:txBody>
      </p:sp>
      <p:sp>
        <p:nvSpPr>
          <p:cNvPr id="12" name="Right Arrow 11"/>
          <p:cNvSpPr/>
          <p:nvPr/>
        </p:nvSpPr>
        <p:spPr>
          <a:xfrm>
            <a:off x="837029" y="3806811"/>
            <a:ext cx="1758462" cy="1183540"/>
          </a:xfrm>
          <a:prstGeom prst="rightArrow">
            <a:avLst/>
          </a:prstGeom>
          <a:solidFill>
            <a:srgbClr val="ECF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G-C</a:t>
            </a:r>
            <a:endParaRPr lang="en-US" sz="4800" dirty="0"/>
          </a:p>
        </p:txBody>
      </p:sp>
      <p:sp>
        <p:nvSpPr>
          <p:cNvPr id="13" name="Right Arrow 12"/>
          <p:cNvSpPr/>
          <p:nvPr/>
        </p:nvSpPr>
        <p:spPr>
          <a:xfrm>
            <a:off x="837029" y="5085147"/>
            <a:ext cx="1758462" cy="1183540"/>
          </a:xfrm>
          <a:prstGeom prst="rightArrow">
            <a:avLst/>
          </a:prstGeom>
          <a:solidFill>
            <a:srgbClr val="ECF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G-D</a:t>
            </a:r>
            <a:endParaRPr lang="en-US" sz="4800" dirty="0"/>
          </a:p>
        </p:txBody>
      </p:sp>
      <p:sp>
        <p:nvSpPr>
          <p:cNvPr id="15" name="Rounded Rectangle 14"/>
          <p:cNvSpPr/>
          <p:nvPr/>
        </p:nvSpPr>
        <p:spPr>
          <a:xfrm>
            <a:off x="2841674" y="2660241"/>
            <a:ext cx="2039816" cy="920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94DED"/>
                </a:solidFill>
              </a:rPr>
              <a:t>Lazy</a:t>
            </a:r>
            <a:endParaRPr lang="en-US" sz="4800" b="1" dirty="0">
              <a:solidFill>
                <a:srgbClr val="F94DED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41674" y="3938577"/>
            <a:ext cx="2039816" cy="920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94DED"/>
                </a:solidFill>
              </a:rPr>
              <a:t>Clean</a:t>
            </a:r>
            <a:endParaRPr lang="en-US" sz="4800" b="1" dirty="0">
              <a:solidFill>
                <a:srgbClr val="F94DED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41674" y="5216913"/>
            <a:ext cx="2039816" cy="920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94DED"/>
                </a:solidFill>
              </a:rPr>
              <a:t>Active</a:t>
            </a:r>
            <a:endParaRPr lang="en-US" sz="4800" b="1" dirty="0">
              <a:solidFill>
                <a:srgbClr val="F94DED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71512" y="1441448"/>
            <a:ext cx="5137053" cy="920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94DED"/>
                </a:solidFill>
              </a:rPr>
              <a:t>The hare is quick.</a:t>
            </a:r>
            <a:endParaRPr lang="en-US" sz="4800" b="1" dirty="0">
              <a:solidFill>
                <a:srgbClr val="F94DED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71511" y="2660240"/>
            <a:ext cx="5137053" cy="920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94DED"/>
                </a:solidFill>
              </a:rPr>
              <a:t>She is lazy.</a:t>
            </a:r>
            <a:endParaRPr lang="en-US" sz="4800" b="1" dirty="0">
              <a:solidFill>
                <a:srgbClr val="F94DED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71511" y="3920297"/>
            <a:ext cx="5137053" cy="920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94DED"/>
                </a:solidFill>
              </a:rPr>
              <a:t>My shirt is clean.</a:t>
            </a:r>
            <a:endParaRPr lang="en-US" sz="4800" b="1" dirty="0">
              <a:solidFill>
                <a:srgbClr val="F94DED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71512" y="5074194"/>
            <a:ext cx="5137053" cy="920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94DED"/>
                </a:solidFill>
              </a:rPr>
              <a:t>I am active.</a:t>
            </a:r>
            <a:endParaRPr lang="en-US" sz="4800" b="1" dirty="0">
              <a:solidFill>
                <a:srgbClr val="F94D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7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2537" y="2827608"/>
            <a:ext cx="108883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SEE YOU TOMORROW </a:t>
            </a:r>
            <a:endParaRPr lang="en-US" sz="14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7"/>
          <a:stretch/>
        </p:blipFill>
        <p:spPr>
          <a:xfrm>
            <a:off x="6036908" y="-143826"/>
            <a:ext cx="6378053" cy="7212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6"/>
          <a:stretch/>
        </p:blipFill>
        <p:spPr>
          <a:xfrm>
            <a:off x="-36347" y="-143826"/>
            <a:ext cx="6073255" cy="721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599847" y="709862"/>
            <a:ext cx="2554806" cy="2247752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5249" y="913935"/>
            <a:ext cx="10778814" cy="4635205"/>
            <a:chOff x="675249" y="913935"/>
            <a:chExt cx="10778814" cy="4635205"/>
          </a:xfrm>
        </p:grpSpPr>
        <p:sp>
          <p:nvSpPr>
            <p:cNvPr id="2" name="TextBox 1"/>
            <p:cNvSpPr txBox="1"/>
            <p:nvPr/>
          </p:nvSpPr>
          <p:spPr>
            <a:xfrm>
              <a:off x="717453" y="913935"/>
              <a:ext cx="60491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Forte" panose="03060902040502070203" pitchFamily="66" charset="0"/>
                </a:rPr>
                <a:t>MUHAMMAD NOORE ALAM</a:t>
              </a:r>
              <a:endParaRPr lang="en-US" sz="3200" dirty="0">
                <a:solidFill>
                  <a:srgbClr val="002060"/>
                </a:solidFill>
                <a:latin typeface="Forte" panose="03060902040502070203" pitchFamily="66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17453" y="1938789"/>
              <a:ext cx="36376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70C0"/>
                  </a:solidFill>
                  <a:latin typeface="Forte" panose="03060902040502070203" pitchFamily="66" charset="0"/>
                </a:rPr>
                <a:t>Assistant teacher</a:t>
              </a:r>
              <a:endParaRPr lang="en-US" sz="3200" dirty="0">
                <a:solidFill>
                  <a:srgbClr val="0070C0"/>
                </a:solidFill>
                <a:latin typeface="Forte" panose="03060902040502070203" pitchFamily="66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3385" y="3041836"/>
              <a:ext cx="9537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7030A0"/>
                  </a:solidFill>
                  <a:latin typeface="Forte" panose="03060902040502070203" pitchFamily="66" charset="0"/>
                </a:rPr>
                <a:t>Chandgaon</a:t>
              </a:r>
              <a:r>
                <a:rPr lang="en-US" sz="4000" dirty="0" smtClean="0">
                  <a:solidFill>
                    <a:srgbClr val="7030A0"/>
                  </a:solidFill>
                  <a:latin typeface="Forte" panose="03060902040502070203" pitchFamily="66" charset="0"/>
                </a:rPr>
                <a:t> Government Primary School</a:t>
              </a:r>
              <a:endParaRPr lang="en-US" sz="4000" dirty="0">
                <a:solidFill>
                  <a:srgbClr val="7030A0"/>
                </a:solidFill>
                <a:latin typeface="Forte" panose="03060902040502070203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5249" y="4095111"/>
              <a:ext cx="36798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C00000"/>
                  </a:solidFill>
                  <a:latin typeface="Forte" panose="03060902040502070203" pitchFamily="66" charset="0"/>
                </a:rPr>
                <a:t>Laksam</a:t>
              </a:r>
              <a:r>
                <a:rPr lang="en-US" sz="3200" dirty="0" smtClean="0">
                  <a:solidFill>
                    <a:srgbClr val="C00000"/>
                  </a:solidFill>
                  <a:latin typeface="Forte" panose="03060902040502070203" pitchFamily="66" charset="0"/>
                </a:rPr>
                <a:t>, </a:t>
              </a:r>
              <a:r>
                <a:rPr lang="en-US" sz="3200" dirty="0" err="1" smtClean="0">
                  <a:solidFill>
                    <a:srgbClr val="C00000"/>
                  </a:solidFill>
                  <a:latin typeface="Forte" panose="03060902040502070203" pitchFamily="66" charset="0"/>
                </a:rPr>
                <a:t>Comilla</a:t>
              </a:r>
              <a:r>
                <a:rPr lang="en-US" sz="3200" dirty="0" smtClean="0">
                  <a:solidFill>
                    <a:srgbClr val="C00000"/>
                  </a:solidFill>
                  <a:latin typeface="Forte" panose="03060902040502070203" pitchFamily="66" charset="0"/>
                </a:rPr>
                <a:t>.</a:t>
              </a:r>
              <a:endParaRPr lang="en-US" sz="3200" dirty="0">
                <a:solidFill>
                  <a:srgbClr val="C00000"/>
                </a:solidFill>
                <a:latin typeface="Forte" panose="03060902040502070203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7453" y="4964365"/>
              <a:ext cx="50817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n w="19050">
                    <a:solidFill>
                      <a:srgbClr val="FF0000"/>
                    </a:solidFill>
                  </a:ln>
                  <a:solidFill>
                    <a:srgbClr val="33CC33"/>
                  </a:solidFill>
                  <a:latin typeface="Forte" panose="03060902040502070203" pitchFamily="66" charset="0"/>
                </a:rPr>
                <a:t>Contact No.: 01712-392593</a:t>
              </a:r>
              <a:endParaRPr lang="en-US" sz="3200" dirty="0">
                <a:ln w="19050">
                  <a:solidFill>
                    <a:srgbClr val="FF0000"/>
                  </a:solidFill>
                </a:ln>
                <a:solidFill>
                  <a:srgbClr val="33CC33"/>
                </a:solidFill>
                <a:latin typeface="Forte" panose="03060902040502070203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55123" y="4095111"/>
              <a:ext cx="7098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n>
                    <a:solidFill>
                      <a:srgbClr val="FF0066"/>
                    </a:solidFill>
                  </a:ln>
                  <a:solidFill>
                    <a:srgbClr val="0070C0"/>
                  </a:solidFill>
                  <a:latin typeface="Forte" panose="03060902040502070203" pitchFamily="66" charset="0"/>
                </a:rPr>
                <a:t>E-mail: noorealam19797@gmail.com</a:t>
              </a:r>
              <a:endParaRPr lang="en-US" sz="3200" dirty="0">
                <a:ln>
                  <a:solidFill>
                    <a:srgbClr val="FF0066"/>
                  </a:solidFill>
                </a:ln>
                <a:solidFill>
                  <a:srgbClr val="0070C0"/>
                </a:solidFill>
                <a:latin typeface="Forte" panose="0306090204050207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013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ave 14"/>
          <p:cNvSpPr/>
          <p:nvPr/>
        </p:nvSpPr>
        <p:spPr>
          <a:xfrm>
            <a:off x="1433013" y="1214648"/>
            <a:ext cx="8898342" cy="1512354"/>
          </a:xfrm>
          <a:prstGeom prst="wave">
            <a:avLst>
              <a:gd name="adj1" fmla="val 12500"/>
              <a:gd name="adj2" fmla="val -27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extrusionH="82550">
            <a:bevelT w="1333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Harrington" panose="04040505050A02020702" pitchFamily="82" charset="0"/>
              </a:rPr>
              <a:t>Today’s Lesson</a:t>
            </a:r>
            <a:endParaRPr lang="en-US" sz="6600" b="1" dirty="0">
              <a:solidFill>
                <a:srgbClr val="7030A0"/>
              </a:solidFill>
              <a:latin typeface="Harrington" panose="04040505050A02020702" pitchFamily="8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42448" y="3615403"/>
            <a:ext cx="9411707" cy="2674792"/>
            <a:chOff x="2560321" y="3615403"/>
            <a:chExt cx="8693834" cy="2674792"/>
          </a:xfrm>
        </p:grpSpPr>
        <p:sp>
          <p:nvSpPr>
            <p:cNvPr id="16" name="TextBox 15"/>
            <p:cNvSpPr txBox="1"/>
            <p:nvPr/>
          </p:nvSpPr>
          <p:spPr>
            <a:xfrm>
              <a:off x="2560321" y="3629470"/>
              <a:ext cx="2897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n>
                    <a:solidFill>
                      <a:srgbClr val="7030A0"/>
                    </a:solidFill>
                  </a:ln>
                  <a:solidFill>
                    <a:srgbClr val="FF0066"/>
                  </a:solidFill>
                  <a:latin typeface="Baskerville Old Face" panose="02020602080505020303" pitchFamily="18" charset="0"/>
                </a:rPr>
                <a:t>Class: Three</a:t>
              </a:r>
              <a:endParaRPr lang="en-US" sz="4000" dirty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35372" y="3615403"/>
              <a:ext cx="43187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n>
                    <a:solidFill>
                      <a:srgbClr val="7030A0"/>
                    </a:solidFill>
                  </a:ln>
                  <a:solidFill>
                    <a:srgbClr val="FF0066"/>
                  </a:solidFill>
                  <a:latin typeface="Baskerville Old Face" panose="02020602080505020303" pitchFamily="18" charset="0"/>
                </a:rPr>
                <a:t>Subject: English</a:t>
              </a:r>
              <a:endParaRPr lang="en-US" sz="4000" dirty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86107" y="4794741"/>
              <a:ext cx="28979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n>
                    <a:solidFill>
                      <a:srgbClr val="7030A0"/>
                    </a:solidFill>
                  </a:ln>
                  <a:solidFill>
                    <a:srgbClr val="FF0066"/>
                  </a:solidFill>
                  <a:latin typeface="Baskerville Old Face" panose="02020602080505020303" pitchFamily="18" charset="0"/>
                </a:rPr>
                <a:t>Unit: 23</a:t>
              </a:r>
              <a:endParaRPr lang="en-US" sz="4000" dirty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75233" y="4738471"/>
              <a:ext cx="28979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n>
                    <a:solidFill>
                      <a:srgbClr val="7030A0"/>
                    </a:solidFill>
                  </a:ln>
                  <a:solidFill>
                    <a:srgbClr val="FF0066"/>
                  </a:solidFill>
                  <a:latin typeface="Baskerville Old Face" panose="02020602080505020303" pitchFamily="18" charset="0"/>
                </a:rPr>
                <a:t>Lesson: 1</a:t>
              </a:r>
              <a:endParaRPr lang="en-US" sz="4000" dirty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14248" y="5582309"/>
              <a:ext cx="82357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n>
                    <a:solidFill>
                      <a:srgbClr val="7030A0"/>
                    </a:solidFill>
                  </a:ln>
                  <a:solidFill>
                    <a:srgbClr val="FF0066"/>
                  </a:solidFill>
                  <a:latin typeface="Baskerville Old Face" panose="02020602080505020303" pitchFamily="18" charset="0"/>
                </a:rPr>
                <a:t>Lesson Part: A (Listen and say)</a:t>
              </a:r>
              <a:endParaRPr lang="en-US" sz="4000" dirty="0">
                <a:ln>
                  <a:solidFill>
                    <a:srgbClr val="7030A0"/>
                  </a:solidFill>
                </a:ln>
                <a:solidFill>
                  <a:srgbClr val="FF0066"/>
                </a:solidFill>
                <a:latin typeface="Baskerville Old Face" panose="02020602080505020303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842448" y="2780236"/>
            <a:ext cx="76769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60000" endA="900" endPos="60000" dist="29997" dir="5400000" sy="-100000" algn="bl" rotWithShape="0"/>
                </a:effectLst>
              </a:rPr>
              <a:t>What do they do?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881025" y="696036"/>
            <a:ext cx="3499906" cy="5172502"/>
          </a:xfrm>
          <a:prstGeom prst="halfFrame">
            <a:avLst>
              <a:gd name="adj1" fmla="val 8335"/>
              <a:gd name="adj2" fmla="val 897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106769" y="928048"/>
            <a:ext cx="3261814" cy="5472752"/>
          </a:xfrm>
          <a:prstGeom prst="halfFrame">
            <a:avLst>
              <a:gd name="adj1" fmla="val 8335"/>
              <a:gd name="adj2" fmla="val 897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75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7534" y="559558"/>
            <a:ext cx="7010400" cy="101253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freezing" dir="t"/>
          </a:scene3d>
          <a:sp3d prstMaterial="softEdge">
            <a:bevelT w="266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ln w="28575">
                  <a:solidFill>
                    <a:srgbClr val="00FF00"/>
                  </a:solidFill>
                </a:ln>
                <a:solidFill>
                  <a:srgbClr val="0000CC"/>
                </a:solidFill>
              </a:rPr>
              <a:t>  </a:t>
            </a:r>
            <a:r>
              <a:rPr lang="en-US" sz="5400" b="1" dirty="0" smtClean="0">
                <a:ln w="28575">
                  <a:solidFill>
                    <a:srgbClr val="00FF00"/>
                  </a:solidFill>
                </a:ln>
                <a:solidFill>
                  <a:srgbClr val="0000CC"/>
                </a:solidFill>
              </a:rPr>
              <a:t>Learning Outcomes</a:t>
            </a:r>
            <a:endParaRPr lang="en-US" sz="4800" b="1" dirty="0">
              <a:ln w="28575">
                <a:solidFill>
                  <a:srgbClr val="00FF00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7231" y="1774210"/>
            <a:ext cx="10153934" cy="483130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freezing" dir="t"/>
          </a:scene3d>
          <a:sp3d prstMaterial="softEdge">
            <a:bevelT w="266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69850" contourW="38100">
              <a:bevelT w="69850" h="82550" prst="relaxedInset"/>
              <a:bevelB w="69850"/>
            </a:sp3d>
          </a:bodyPr>
          <a:lstStyle/>
          <a:p>
            <a:pPr algn="ctr"/>
            <a:r>
              <a:rPr lang="en-US" sz="3600" b="1" dirty="0" smtClean="0">
                <a:ln>
                  <a:solidFill>
                    <a:srgbClr val="FFFFFF"/>
                  </a:solidFill>
                </a:ln>
                <a:solidFill>
                  <a:srgbClr val="FF33CC"/>
                </a:solidFill>
              </a:rPr>
              <a:t>Listening </a:t>
            </a:r>
          </a:p>
          <a:p>
            <a:pPr algn="ctr"/>
            <a:r>
              <a:rPr lang="en-US" sz="3600" b="1" dirty="0" smtClean="0">
                <a:ln>
                  <a:solidFill>
                    <a:srgbClr val="FFFFFF"/>
                  </a:solidFill>
                </a:ln>
                <a:solidFill>
                  <a:srgbClr val="00FFFF"/>
                </a:solidFill>
              </a:rPr>
              <a:t>  1.1.1-recognize English sound differences in the </a:t>
            </a:r>
          </a:p>
          <a:p>
            <a:pPr algn="ctr"/>
            <a:r>
              <a:rPr lang="en-US" sz="3600" b="1" dirty="0" smtClean="0">
                <a:ln>
                  <a:solidFill>
                    <a:srgbClr val="FFFFFF"/>
                  </a:solidFill>
                </a:ln>
                <a:solidFill>
                  <a:srgbClr val="00FFFF"/>
                </a:solidFill>
              </a:rPr>
              <a:t>  context words.</a:t>
            </a:r>
          </a:p>
          <a:p>
            <a:pPr algn="ctr"/>
            <a:r>
              <a:rPr lang="en-US" sz="3600" b="1" dirty="0" smtClean="0">
                <a:ln>
                  <a:solidFill>
                    <a:srgbClr val="FFFFFF"/>
                  </a:solidFill>
                </a:ln>
                <a:solidFill>
                  <a:srgbClr val="FF33CC"/>
                </a:solidFill>
              </a:rPr>
              <a:t>Speaking</a:t>
            </a:r>
            <a:r>
              <a:rPr lang="en-US" sz="3600" b="1" dirty="0" smtClean="0">
                <a:ln>
                  <a:solidFill>
                    <a:srgbClr val="FFFFFF"/>
                  </a:solidFill>
                </a:ln>
                <a:solidFill>
                  <a:srgbClr val="00FFFF"/>
                </a:solidFill>
              </a:rPr>
              <a:t> </a:t>
            </a:r>
          </a:p>
          <a:p>
            <a:pPr algn="ctr"/>
            <a:r>
              <a:rPr lang="en-US" sz="3600" b="1" dirty="0" smtClean="0">
                <a:ln>
                  <a:solidFill>
                    <a:srgbClr val="FFFFFF"/>
                  </a:solidFill>
                </a:ln>
                <a:solidFill>
                  <a:srgbClr val="00FFFF"/>
                </a:solidFill>
              </a:rPr>
              <a:t>  1.1.1-repeat words, phrases and sentences </a:t>
            </a:r>
          </a:p>
          <a:p>
            <a:pPr algn="ctr"/>
            <a:r>
              <a:rPr lang="en-US" sz="3600" b="1" dirty="0" smtClean="0">
                <a:ln>
                  <a:solidFill>
                    <a:srgbClr val="FFFFFF"/>
                  </a:solidFill>
                </a:ln>
                <a:solidFill>
                  <a:srgbClr val="00FFFF"/>
                </a:solidFill>
              </a:rPr>
              <a:t>  after the teacher with proper sounds and stress.</a:t>
            </a:r>
          </a:p>
          <a:p>
            <a:pPr algn="ctr"/>
            <a:r>
              <a:rPr lang="en-US" sz="3600" b="1" dirty="0" smtClean="0">
                <a:ln>
                  <a:solidFill>
                    <a:srgbClr val="FFFFFF"/>
                  </a:solidFill>
                </a:ln>
                <a:solidFill>
                  <a:srgbClr val="00FFFF"/>
                </a:solidFill>
              </a:rPr>
              <a:t>  1.1.2-say words, phrases and sentences </a:t>
            </a:r>
          </a:p>
          <a:p>
            <a:pPr algn="ctr"/>
            <a:r>
              <a:rPr lang="en-US" sz="3600" b="1" dirty="0" smtClean="0">
                <a:ln>
                  <a:solidFill>
                    <a:srgbClr val="FFFFFF"/>
                  </a:solidFill>
                </a:ln>
                <a:solidFill>
                  <a:srgbClr val="00FFFF"/>
                </a:solidFill>
              </a:rPr>
              <a:t>  with proper sounds and stress.</a:t>
            </a:r>
            <a:endParaRPr lang="en-US" sz="3600" b="1" dirty="0">
              <a:ln>
                <a:solidFill>
                  <a:srgbClr val="FFFFFF"/>
                </a:solidFill>
              </a:ln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756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83641" y="634623"/>
            <a:ext cx="7287904" cy="208128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28575"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Let’s watch a video.</a:t>
            </a:r>
            <a:endParaRPr lang="en-US" b="1" dirty="0">
              <a:ln w="28575">
                <a:solidFill>
                  <a:srgbClr val="FF0000"/>
                </a:solidFill>
              </a:ln>
              <a:solidFill>
                <a:srgbClr val="7030A0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  <a:hlinkHover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3909"/>
              </p:ext>
            </p:extLst>
          </p:nvPr>
        </p:nvGraphicFramePr>
        <p:xfrm>
          <a:off x="4037428" y="3419353"/>
          <a:ext cx="3926341" cy="211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ackager Shell Object" showAsIcon="1" r:id="rId3" imgW="814320" imgH="437760" progId="Package">
                  <p:embed/>
                </p:oleObj>
              </mc:Choice>
              <mc:Fallback>
                <p:oleObj name="Packager Shell Object" showAsIcon="1" r:id="rId3" imgW="8143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7428" y="3419353"/>
                        <a:ext cx="3926341" cy="2112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335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78420" y="450377"/>
            <a:ext cx="9485196" cy="1610436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FFFF"/>
                </a:solidFill>
              </a:rPr>
              <a:t>Lesson Declaration</a:t>
            </a:r>
            <a:endParaRPr lang="en-US" sz="6000" b="1" dirty="0">
              <a:solidFill>
                <a:srgbClr val="00FFFF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805215" y="648269"/>
            <a:ext cx="10631606" cy="1214651"/>
          </a:xfrm>
          <a:prstGeom prst="flowChartTerminator">
            <a:avLst/>
          </a:prstGeom>
          <a:solidFill>
            <a:srgbClr val="90CD63"/>
          </a:solidFill>
          <a:scene3d>
            <a:camera prst="orthographicFront"/>
            <a:lightRig rig="threePt" dir="t"/>
          </a:scene3d>
          <a:sp3d>
            <a:bevelT w="171450" h="127000" prst="convex"/>
            <a:bevelB w="190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What do you see in the picture?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0" t="4176" r="47567" b="9572"/>
          <a:stretch/>
        </p:blipFill>
        <p:spPr>
          <a:xfrm>
            <a:off x="2333767" y="2258705"/>
            <a:ext cx="1463505" cy="3821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8" t="27482" r="31668" b="7187"/>
          <a:stretch/>
        </p:blipFill>
        <p:spPr>
          <a:xfrm>
            <a:off x="7820166" y="3930555"/>
            <a:ext cx="928049" cy="2149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0556" y="2487852"/>
            <a:ext cx="1351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Tall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0741" y="3757094"/>
            <a:ext cx="2085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Short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Cloud 9"/>
          <p:cNvSpPr/>
          <p:nvPr/>
        </p:nvSpPr>
        <p:spPr>
          <a:xfrm>
            <a:off x="846159" y="2207525"/>
            <a:ext cx="10017457" cy="3923733"/>
          </a:xfrm>
          <a:prstGeom prst="cloud">
            <a:avLst/>
          </a:prstGeom>
          <a:scene3d>
            <a:camera prst="orthographicFront"/>
            <a:lightRig rig="flat" dir="t"/>
          </a:scene3d>
          <a:sp3d extrusionH="127000" contourW="38100">
            <a:bevelT w="152400" h="50800" prst="softRound"/>
            <a:extrusionClr>
              <a:schemeClr val="accent6">
                <a:lumMod val="75000"/>
              </a:schemeClr>
            </a:extrusionClr>
            <a:contourClr>
              <a:schemeClr val="tx1">
                <a:lumMod val="95000"/>
                <a:lumOff val="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Today we will learn some word and their opposite word.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607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6" grpId="0"/>
      <p:bldP spid="6" grpId="1"/>
      <p:bldP spid="9" grpId="0"/>
      <p:bldP spid="9" grpId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43053" y="925108"/>
            <a:ext cx="9908274" cy="22159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66FF33"/>
            </a:solidFill>
          </a:ln>
          <a:scene3d>
            <a:camera prst="orthographicFront"/>
            <a:lightRig rig="threePt" dir="t"/>
          </a:scene3d>
          <a:sp3d extrusionH="19050" contourW="12700">
            <a:bevelT w="190500" h="184150" prst="convex"/>
            <a:bevelB w="146050" h="234950"/>
          </a:sp3d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Presentation</a:t>
            </a:r>
            <a:endParaRPr lang="en-US" sz="138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5263" y="3896751"/>
            <a:ext cx="4479931" cy="110799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66FF33"/>
            </a:solidFill>
          </a:ln>
          <a:scene3d>
            <a:camera prst="orthographicFront"/>
            <a:lightRig rig="threePt" dir="t"/>
          </a:scene3d>
          <a:sp3d extrusionH="19050" contourW="12700">
            <a:bevelT w="190500" h="184150" prst="convex"/>
            <a:bevelB w="146050" h="234950"/>
          </a:sp3d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6600" b="1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10 minutes</a:t>
            </a:r>
            <a:endParaRPr lang="en-US" sz="6600" b="1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41283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18" y="555680"/>
            <a:ext cx="2886289" cy="2387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74" y="833683"/>
            <a:ext cx="2686050" cy="1704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050" y="4564463"/>
            <a:ext cx="4909624" cy="830997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The hare is quick.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22606" y="2943498"/>
            <a:ext cx="2485536" cy="1107996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Quick</a:t>
            </a:r>
            <a:endParaRPr lang="en-U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79656" y="2943498"/>
            <a:ext cx="1904003" cy="1107996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Slow</a:t>
            </a:r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29055" y="4564462"/>
            <a:ext cx="5263803" cy="830997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The tortoise is slow.</a:t>
            </a:r>
            <a:endParaRPr lang="en-US" sz="4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884701" y="1032608"/>
            <a:ext cx="54591" cy="46811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37101" y="1034880"/>
            <a:ext cx="54591" cy="468118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78742" y="1005312"/>
            <a:ext cx="54591" cy="46811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941565" y="833683"/>
            <a:ext cx="195612" cy="18754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93886" y="5716062"/>
            <a:ext cx="195612" cy="18754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884701" y="1032608"/>
            <a:ext cx="54591" cy="46811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037101" y="1034880"/>
            <a:ext cx="54591" cy="468118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178742" y="1005312"/>
            <a:ext cx="54591" cy="46811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941565" y="833683"/>
            <a:ext cx="195612" cy="18754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93886" y="5716062"/>
            <a:ext cx="195612" cy="18754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8254" y="4761409"/>
            <a:ext cx="4909624" cy="1569660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She gets up early in the morning.</a:t>
            </a:r>
            <a:endParaRPr lang="en-US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55479" y="3514914"/>
            <a:ext cx="2485536" cy="1107996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Early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208954" y="3514914"/>
            <a:ext cx="1904003" cy="1107996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Late</a:t>
            </a:r>
            <a:endParaRPr lang="en-US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29055" y="4761414"/>
            <a:ext cx="5263803" cy="1569660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She sleeps late at night.</a:t>
            </a:r>
            <a:endParaRPr lang="en-US" sz="48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78" y="648059"/>
            <a:ext cx="3490169" cy="26920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2"/>
          <a:stretch/>
        </p:blipFill>
        <p:spPr>
          <a:xfrm>
            <a:off x="1452901" y="648059"/>
            <a:ext cx="3490168" cy="26817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26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269</Words>
  <Application>Microsoft Office PowerPoint</Application>
  <PresentationFormat>Widescreen</PresentationFormat>
  <Paragraphs>90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Baskerville Old Face</vt:lpstr>
      <vt:lpstr>Calibri</vt:lpstr>
      <vt:lpstr>Calibri Light</vt:lpstr>
      <vt:lpstr>Forte</vt:lpstr>
      <vt:lpstr>Harrington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111</cp:revision>
  <dcterms:created xsi:type="dcterms:W3CDTF">2018-04-29T16:01:56Z</dcterms:created>
  <dcterms:modified xsi:type="dcterms:W3CDTF">2018-05-13T01:31:32Z</dcterms:modified>
</cp:coreProperties>
</file>